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65" r:id="rId3"/>
    <p:sldId id="267" r:id="rId4"/>
    <p:sldId id="268" r:id="rId5"/>
    <p:sldId id="269" r:id="rId6"/>
    <p:sldId id="257" r:id="rId7"/>
    <p:sldId id="270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CC0000"/>
    <a:srgbClr val="660033"/>
    <a:srgbClr val="913533"/>
    <a:srgbClr val="7E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420888"/>
            <a:ext cx="7776864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Краткая презентация к </a:t>
            </a:r>
          </a:p>
          <a:p>
            <a:pPr algn="ctr"/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основной образовательной Программе </a:t>
            </a:r>
            <a:endParaRPr lang="ru-RU" sz="28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дошкольного учреждения,</a:t>
            </a:r>
          </a:p>
          <a:p>
            <a:pPr algn="ctr"/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разработанной с учетом проекта примерной ООП ДО «От рождения до школы» под редакцией </a:t>
            </a:r>
            <a:r>
              <a:rPr lang="ru-RU" sz="28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620688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Детский сад села Золотое Саратовской области Красноармейского района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453437"/>
            <a:ext cx="753089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семьями воспитанников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Важнейшим условием обеспечения целостного развития личности ребенка является развитие конструктивного взаимодействия с семьей.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Ведущая цель - создание необходимых условий для формирования ответственных взаимоотношений с семьями воспитанников и развития компетентности родителей (способности разрешать разные типы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социальнo-педагогических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ситуаций, связанных с воспитанием ребенка); обеспечение права родителей на уважение и понимание, на участие в жизни детского сада.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современных  условиях дошкольное образовательное учреждение является единственным общественным институтом, регулярно и неформально взаимодействующим с семьей,  то есть  имеющим возможность оказывать  на неё  определенное влияние.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 основу совместной деятельности семьи и дошкольного учреждения заложены следующие принципы: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единый подход к процессу воспитания ребёнка;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открытость дошкольного учреждения для родителей;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взаимное доверие  во взаимоотношениях педагогов и родителей;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уважение и доброжелательность друг к другу;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дифференцированный подход к каждой семье</a:t>
            </a:r>
            <a:r>
              <a:rPr lang="ru-RU" sz="1600" dirty="0" smtClean="0">
                <a:solidFill>
                  <a:srgbClr val="66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 flipH="1">
            <a:off x="971600" y="332655"/>
            <a:ext cx="7632848" cy="60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Приведя ребенка в детский сад, родители хотят, чтобы их детей не только готовили к школе,  но и обеспечивали широкий спектр знаний, развивали умения, навыки общения, выявляли способности. Однако без тесного взаимодействия с семьей решить эти проблемы практически невозможно. Поэтому основной </a:t>
            </a:r>
            <a:r>
              <a:rPr kumimoji="0" lang="ru-RU" sz="1400" b="1" i="1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целью</a:t>
            </a: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взаимодействия с родителями мы считаем: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возрождение традиций семейного воспитания и вовлечение семьи в воспитательно-образовательную деятельность. А также  создание в детском саду необходимых условий для развития ответственных и взаимозависимых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воспитания.</a:t>
            </a:r>
          </a:p>
          <a:p>
            <a:endParaRPr lang="ru-RU" sz="1400" b="1" i="1" u="sng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457200" algn="just"/>
            <a:r>
              <a:rPr lang="ru-RU" sz="1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• изучение отношения педагогов и родителей к различным вопросам воспитания, обучения, развития детей, условий организации разнообразной деятельности в детском саду и семье; </a:t>
            </a:r>
          </a:p>
          <a:p>
            <a:pPr indent="-457200" algn="just"/>
            <a:r>
              <a:rPr lang="ru-RU" sz="1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• знакомство педагогов и родителей с лучшим опытом воспитания в детском саду и семье, а также с трудностями, возникающими в семейном и общественном воспитании дошкольников; </a:t>
            </a:r>
          </a:p>
          <a:p>
            <a:pPr indent="-457200" algn="just"/>
            <a:r>
              <a:rPr lang="ru-RU" sz="1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• информирование друг друга об актуальных задачах воспитания и обучения детей и о возможностях детского сада и семьи в решении данных задач; </a:t>
            </a:r>
          </a:p>
          <a:p>
            <a:pPr indent="-457200" algn="just"/>
            <a:r>
              <a:rPr lang="ru-RU" sz="1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• создание в детском саду условий для разнообразного по содержанию </a:t>
            </a:r>
          </a:p>
          <a:p>
            <a:pPr indent="-457200" algn="just"/>
            <a:r>
              <a:rPr lang="ru-RU" sz="1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 формам сотрудничества, способствующего развитию конструктивного взаимодействия педагогов и родителей с детьми; </a:t>
            </a:r>
          </a:p>
          <a:p>
            <a:pPr indent="-457200" algn="just"/>
            <a:r>
              <a:rPr lang="ru-RU" sz="1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• привлечение семей воспитанников к участию в совместных с педагогами мероприятиях, организуемых в районе (городе, области); </a:t>
            </a:r>
          </a:p>
          <a:p>
            <a:pPr indent="-457200" algn="just"/>
            <a:r>
              <a:rPr lang="ru-RU" sz="1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• поощрение родителей за внимательное отношение к разнообразным </a:t>
            </a:r>
          </a:p>
          <a:p>
            <a:pPr indent="-457200" algn="just"/>
            <a:r>
              <a:rPr lang="ru-RU" sz="1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стремлениям и потребностям ребенка, создание необходимых условий для их удовлетворения в семье.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43608" y="282950"/>
            <a:ext cx="748883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работы с родителями  включает: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родителей с результатами работы ДОУ на общих родительских собраниях, анализом участия родительской общественности в жизни ДОУ;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ознакомление родителей с содержанием работы  ДОУ, направленной на физическое, психическое и социально-эмоциональное развитие ребенка;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составлении планов: спортивных и культурно-массовых мероприятий;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целенаправленную работу, пропагандирующую общественное дошкольное воспитание в его разных формах;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мероприятиях с участием воспитанников в совместно с педагогом деятельности.    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1052736"/>
          <a:ext cx="7416824" cy="2961277"/>
        </p:xfrm>
        <a:graphic>
          <a:graphicData uri="http://schemas.openxmlformats.org/drawingml/2006/table">
            <a:tbl>
              <a:tblPr/>
              <a:tblGrid>
                <a:gridCol w="2373384"/>
                <a:gridCol w="5043440"/>
              </a:tblGrid>
              <a:tr h="3903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681855" algn="l"/>
                        </a:tabLst>
                      </a:pPr>
                      <a:r>
                        <a:rPr lang="ru-RU" sz="1200" b="1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Знакомство с семьей</a:t>
                      </a:r>
                      <a:endParaRPr lang="ru-RU" sz="1200" dirty="0">
                        <a:solidFill>
                          <a:srgbClr val="6600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295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встречи-знакомства;</a:t>
                      </a:r>
                    </a:p>
                    <a:p>
                      <a:pPr indent="0" algn="just">
                        <a:lnSpc>
                          <a:spcPts val="1295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анкетирование </a:t>
                      </a:r>
                      <a:r>
                        <a:rPr lang="ru-RU" sz="120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семей.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0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681855" algn="l"/>
                        </a:tabLst>
                      </a:pPr>
                      <a:r>
                        <a:rPr lang="ru-RU" sz="1200" b="1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Информирование родителей о ходе образовательной деятельности </a:t>
                      </a:r>
                      <a:endParaRPr lang="ru-RU" sz="1200" dirty="0">
                        <a:solidFill>
                          <a:srgbClr val="6600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дни открытых </a:t>
                      </a:r>
                      <a:r>
                        <a:rPr lang="ru-RU" sz="12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дверей; </a:t>
                      </a:r>
                      <a:endParaRPr lang="ru-RU" sz="1200" dirty="0">
                        <a:solidFill>
                          <a:srgbClr val="6600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индивидуальные </a:t>
                      </a:r>
                      <a:r>
                        <a:rPr lang="ru-RU" sz="1200" b="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200" b="1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групповые </a:t>
                      </a:r>
                      <a:r>
                        <a:rPr lang="ru-RU" sz="12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консультации;</a:t>
                      </a:r>
                      <a:endParaRPr lang="ru-RU" sz="1200" dirty="0">
                        <a:solidFill>
                          <a:srgbClr val="6600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родительские </a:t>
                      </a:r>
                      <a:r>
                        <a:rPr lang="ru-RU" sz="12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собрания;</a:t>
                      </a:r>
                      <a:endParaRPr lang="ru-RU" sz="1200" dirty="0">
                        <a:solidFill>
                          <a:srgbClr val="6600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оформление информационных </a:t>
                      </a:r>
                      <a:r>
                        <a:rPr lang="ru-RU" sz="12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стендов;</a:t>
                      </a:r>
                      <a:endParaRPr lang="ru-RU" sz="1200" dirty="0">
                        <a:solidFill>
                          <a:srgbClr val="6600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организация </a:t>
                      </a:r>
                      <a:r>
                        <a:rPr lang="ru-RU" sz="12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выставок </a:t>
                      </a:r>
                      <a:r>
                        <a:rPr lang="ru-RU" sz="120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детского </a:t>
                      </a:r>
                      <a:r>
                        <a:rPr lang="ru-RU" sz="12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творчества;</a:t>
                      </a:r>
                      <a:endParaRPr lang="ru-RU" sz="1200" dirty="0">
                        <a:solidFill>
                          <a:srgbClr val="6600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участие  родителей в детских </a:t>
                      </a:r>
                      <a:r>
                        <a:rPr lang="ru-RU" sz="12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праздниках; </a:t>
                      </a:r>
                      <a:endParaRPr lang="ru-RU" sz="1200" dirty="0">
                        <a:solidFill>
                          <a:srgbClr val="6600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памятки, </a:t>
                      </a:r>
                      <a:r>
                        <a:rPr lang="ru-RU" sz="12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консультации; </a:t>
                      </a:r>
                      <a:endParaRPr lang="ru-RU" sz="1200" dirty="0">
                        <a:solidFill>
                          <a:srgbClr val="6600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официальный сайт дошкольного </a:t>
                      </a:r>
                      <a:r>
                        <a:rPr lang="ru-RU" sz="12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учреждения.</a:t>
                      </a:r>
                      <a:endParaRPr lang="ru-RU" sz="1200" dirty="0">
                        <a:solidFill>
                          <a:srgbClr val="6600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681855" algn="l"/>
                        </a:tabLst>
                      </a:pPr>
                      <a:r>
                        <a:rPr lang="ru-RU" sz="1200" b="1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Образование родителей</a:t>
                      </a:r>
                      <a:endParaRPr lang="ru-RU" sz="1200" dirty="0">
                        <a:solidFill>
                          <a:srgbClr val="6600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индивидуальные консультации;</a:t>
                      </a:r>
                    </a:p>
                    <a:p>
                      <a:pPr indent="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мастер-классов, тренингов. 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9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681855" algn="l"/>
                        </a:tabLst>
                      </a:pPr>
                      <a:r>
                        <a:rPr lang="ru-RU" sz="1200" b="1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Совместная деятельность</a:t>
                      </a:r>
                      <a:endParaRPr lang="ru-RU" sz="1200" dirty="0">
                        <a:solidFill>
                          <a:srgbClr val="660033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привлечение родителей к организации гостиных, конкурсов, семейных праздников, прогулок, экскурсий, </a:t>
                      </a:r>
                      <a:r>
                        <a:rPr lang="ru-RU" sz="1200" b="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200" b="1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участию </a:t>
                      </a:r>
                      <a:r>
                        <a:rPr lang="ru-RU" sz="1200" b="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200" b="1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детско-исследовательской </a:t>
                      </a:r>
                      <a:r>
                        <a:rPr lang="ru-RU" sz="1200" dirty="0">
                          <a:solidFill>
                            <a:srgbClr val="6600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проектной деятельности.</a:t>
                      </a:r>
                    </a:p>
                  </a:txBody>
                  <a:tcPr marL="68537" marR="68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43608" y="459251"/>
            <a:ext cx="74168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формы взаимодействия с семьей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077072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dirty="0" smtClean="0">
                <a:solidFill>
                  <a:srgbClr val="66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Кроме основных форм работы, осуществляется </a:t>
            </a:r>
            <a:r>
              <a:rPr lang="ru-RU" sz="1400" b="1" dirty="0" smtClean="0">
                <a:solidFill>
                  <a:srgbClr val="66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постоянное взаимодействие родителей и сотрудников детского сада</a:t>
            </a:r>
            <a:r>
              <a:rPr lang="ru-RU" sz="1400" dirty="0" smtClean="0">
                <a:solidFill>
                  <a:srgbClr val="66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 процессе: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400" dirty="0" smtClean="0">
                <a:solidFill>
                  <a:srgbClr val="66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ежедневных непосредственных контактов, когда родители приводят и забирают ребенка;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400" dirty="0" smtClean="0">
                <a:solidFill>
                  <a:srgbClr val="66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ознакомления родителей с информацией, подготовленной специалистами и воспитателями о детях;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400" dirty="0" smtClean="0">
                <a:solidFill>
                  <a:srgbClr val="66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неформальных бесед о вопросах воспитания и развития детей или запланированных встреч с родителями, воспитателями или специалистами, чтобы обсудить достигнутые успехи, независимо от конкретных проблем.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7488832" cy="4525963"/>
          </a:xfrm>
        </p:spPr>
        <p:txBody>
          <a:bodyPr>
            <a:normAutofit fontScale="70000" lnSpcReduction="20000"/>
          </a:bodyPr>
          <a:lstStyle/>
          <a:p>
            <a:pPr marL="0" indent="432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Программа определяет содержание и 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организацию образовательной 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деятельности на уровне 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образования.</a:t>
            </a:r>
          </a:p>
          <a:p>
            <a:pPr marL="0" indent="432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Программы дошкольного 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образования разрабатываются 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 утверждаются 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Организацией, осуществляющей 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образовательную деятельность, 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 федеральным 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государственным образовательным 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стандартом дошкольного образования 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 с 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учетом соответствующих примерных 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образовательных программ 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 (статья 12 часть 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6 Федерального 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закона от 29.12.2012 № 273 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ФЗ «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 образовании 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 Российской Федерации»).</a:t>
            </a:r>
          </a:p>
        </p:txBody>
      </p:sp>
    </p:spTree>
    <p:extLst>
      <p:ext uri="{BB962C8B-B14F-4D97-AF65-F5344CB8AC3E}">
        <p14:creationId xmlns="" xmlns:p14="http://schemas.microsoft.com/office/powerpoint/2010/main" val="41251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Цель ООП ДО</a:t>
            </a:r>
            <a:r>
              <a:rPr lang="ru-RU" sz="32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273630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660033"/>
                </a:solidFill>
              </a:rPr>
              <a:t>Создание благоприятных условий для обеспечения равных  возможностей полноценного развития каждого ребёнка в период дошкольного детства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Задачи:  </a:t>
            </a: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3"/>
            <a:ext cx="7776864" cy="482453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2900" dirty="0" smtClean="0">
                <a:solidFill>
                  <a:srgbClr val="660033"/>
                </a:solidFill>
              </a:rPr>
              <a:t>1.  Формировать  общую культуру личности детей, в том числе ценностей здорового образа жизни, развивать  их социальные, нравственные, эстетические, интеллектуальные, физические качества, инициативность, самостоятельность и ответственность ребенка, формировать предпосылки учебной деятельности</a:t>
            </a:r>
            <a:r>
              <a:rPr lang="ru-RU" sz="2900" b="1" dirty="0" smtClean="0">
                <a:solidFill>
                  <a:srgbClr val="660033"/>
                </a:solidFill>
              </a:rPr>
              <a:t>.</a:t>
            </a:r>
            <a:endParaRPr lang="ru-RU" sz="2900" dirty="0" smtClean="0">
              <a:solidFill>
                <a:srgbClr val="660033"/>
              </a:solidFill>
            </a:endParaRPr>
          </a:p>
          <a:p>
            <a:pPr algn="just">
              <a:buNone/>
            </a:pPr>
            <a:r>
              <a:rPr lang="ru-RU" sz="2900" dirty="0" smtClean="0">
                <a:solidFill>
                  <a:srgbClr val="660033"/>
                </a:solidFill>
              </a:rPr>
              <a:t>2.  Создать  благоприятные условия   для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 миром.</a:t>
            </a:r>
          </a:p>
          <a:p>
            <a:pPr algn="just">
              <a:buNone/>
            </a:pPr>
            <a:r>
              <a:rPr lang="ru-RU" sz="2900" dirty="0" smtClean="0">
                <a:solidFill>
                  <a:srgbClr val="660033"/>
                </a:solidFill>
              </a:rPr>
              <a:t>3.  Обеспечить  психолого-педагогическую поддержку семьи и повышение компетентности родителей (законных представителей) в   вопросах развития и образования, охраны и укрепления здоровья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Основные принципы ООП ДО</a:t>
            </a:r>
            <a:r>
              <a:rPr lang="ru-RU" sz="4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268760"/>
            <a:ext cx="7848872" cy="485740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</a:rPr>
              <a:t>1.   Полноценное проживание ребенком всех этапов детства, обогащение детского развития; 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</a:rPr>
              <a:t>2.   Построение образовательной деятельности с учетом индивидуализации дошкольного образования;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</a:rPr>
              <a:t>3.   Содействие и сотрудничество детей и взрослых, признание ребёнка полноценным участником образовательных отношений;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</a:rPr>
              <a:t>4.   Поддержка инициативы детей в различных видах деятельности;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</a:rPr>
              <a:t>5.   Сотрудничество учреждения  с семьей; 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</a:rPr>
              <a:t>6.   Приобщение детей к </a:t>
            </a:r>
            <a:r>
              <a:rPr lang="ru-RU" dirty="0" err="1" smtClean="0">
                <a:solidFill>
                  <a:srgbClr val="660033"/>
                </a:solidFill>
              </a:rPr>
              <a:t>социокультурным</a:t>
            </a:r>
            <a:r>
              <a:rPr lang="ru-RU" dirty="0" smtClean="0">
                <a:solidFill>
                  <a:srgbClr val="660033"/>
                </a:solidFill>
              </a:rPr>
              <a:t> нормам, традициям семьи, общества и государства;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</a:rPr>
              <a:t>7.   Формирование познавательных интересов и познавательных действий ребёнка в различных видах деятельности;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</a:rPr>
              <a:t>8.  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</a:rPr>
              <a:t>9.   Учет этнокультурной ситуации развития детей.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</a:rPr>
              <a:t>10. Учет интеграции образовательных областей;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</a:rPr>
              <a:t>11.Соблюдение комплексно-тематического принципа построения образовательного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15616" y="661629"/>
            <a:ext cx="7344816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Возрастные  категории детей,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которых ориентирована Программа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99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бюджетное дошкольное образовательное учреждение «Детский сад села Золотое»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реализует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образовательную программу дошкольного образования и осуществляет присмотр и уход за детьми в группах общеразвивающей направленности для детей в возрасте от 1 года до 3 лет и от 3 лет до 7 лет. Основной структурной единицей дошкольного образовательного учреждения является группа детей дошкольного возраста.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9933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дошкольном учреждении функциониру</a:t>
            </a: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ют </a:t>
            </a: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группы, </a:t>
            </a: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ООП «От рождения до школы» реализуют все группы, предельная наполняемость которых устанавливается в соответствии с государственным заданием Учредителя.</a:t>
            </a:r>
            <a:endParaRPr lang="ru-RU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41682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43608" y="581345"/>
            <a:ext cx="734481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5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Используемые Примерные программы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5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5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дошкольного образовательного учреждения разработана на основе ФГОС ДО с учётом проекта примерной основной образовательной программы дошкольного образования «От рождения до школы» под редакцией Н.Е. Вераксы, Т.С. Комаровой, М. А. Васильевой.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5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ДОУ обеспечивает развитие личности, мотивации и способностей детей в различных видах деятельности в возрасте от 1,5 до 7 лет с учетом их возрастных и индивидуальных особенностей по основным направлениям (образовательным областям): </a:t>
            </a:r>
            <a:endParaRPr lang="ru-RU" sz="1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525" algn="l"/>
              </a:tabLst>
            </a:pP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-социально-коммуникативное развитие; </a:t>
            </a:r>
            <a:endParaRPr kumimoji="0" lang="ru-RU" sz="1400" b="1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525" algn="l"/>
              </a:tabLst>
            </a:pP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-познавательное развитие</a:t>
            </a:r>
            <a:r>
              <a:rPr lang="ru-RU" sz="1400" b="1" dirty="0" smtClean="0">
                <a:solidFill>
                  <a:srgbClr val="66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400" b="1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525" algn="l"/>
              </a:tabLst>
            </a:pP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-речевое развитие</a:t>
            </a:r>
            <a:r>
              <a:rPr lang="ru-RU" sz="1400" b="1" dirty="0" smtClean="0">
                <a:solidFill>
                  <a:srgbClr val="66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400" b="1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525" algn="l"/>
              </a:tabLst>
            </a:pP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-художественно-эстетическое развитие; </a:t>
            </a:r>
            <a:endParaRPr kumimoji="0" lang="ru-RU" sz="1400" b="1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525" algn="l"/>
              </a:tabLst>
            </a:pP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физическое развитие (ФГОС ДО).</a:t>
            </a:r>
            <a:endParaRPr kumimoji="0" lang="ru-RU" sz="1400" b="1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5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определяет содержание и организацию образовательной деятельности направленной на обеспечение развития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 и направлена на: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35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условий развития ребёнка, открывающих возможности для его позитивной социализации, его личности развития, развития инициативы и творческих способностей на основе сотрудничества с взрослыми и сверстниками и соответствующим возрасту видам деятельности.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35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создание развивающей образовательной среды, которая представляет собой систему условий социализации и индивидуализации детей.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87624" y="445894"/>
            <a:ext cx="727280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1092200" algn="l"/>
                <a:tab pos="1574800" algn="l"/>
                <a:tab pos="2578100" algn="l"/>
                <a:tab pos="3689350" algn="l"/>
                <a:tab pos="4395788" algn="l"/>
                <a:tab pos="5335588" algn="l"/>
              </a:tabLst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ДОУ, в соответствии с ФГОС ДО, включает в себя три основных раздела, в каждом из которых отражается обязательная часть и часть, формируемая участниками образовательных отношений.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1092200" algn="l"/>
                <a:tab pos="1574800" algn="l"/>
                <a:tab pos="2578100" algn="l"/>
                <a:tab pos="3689350" algn="l"/>
                <a:tab pos="4395788" algn="l"/>
                <a:tab pos="5335588" algn="l"/>
              </a:tabLst>
            </a:pPr>
            <a:endParaRPr lang="ru-RU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2200" algn="l"/>
                <a:tab pos="1574800" algn="l"/>
                <a:tab pos="2578100" algn="l"/>
                <a:tab pos="3689350" algn="l"/>
                <a:tab pos="4395788" algn="l"/>
                <a:tab pos="533558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Целевой раздел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определяет общее назначение, цели, задачи и планируемые результаты реализации основной образовательной программы, конкретизированные в соответствии с требованиями Стандарта и учитывающие региональные, национальные и этнокультурные особенности, а также способы определения достижения этих целей и результатов.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2200" algn="l"/>
                <a:tab pos="1574800" algn="l"/>
                <a:tab pos="2578100" algn="l"/>
                <a:tab pos="3689350" algn="l"/>
                <a:tab pos="4395788" algn="l"/>
                <a:tab pos="533558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2200" algn="l"/>
                <a:tab pos="1574800" algn="l"/>
                <a:tab pos="2578100" algn="l"/>
                <a:tab pos="3689350" algn="l"/>
                <a:tab pos="4395788" algn="l"/>
                <a:tab pos="533558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Содержательный раздел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определяет общее содержание и включает образовательные программы, ориентированные на достижение личностных результатов.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2200" algn="l"/>
                <a:tab pos="1574800" algn="l"/>
                <a:tab pos="2578100" algn="l"/>
                <a:tab pos="3689350" algn="l"/>
                <a:tab pos="4395788" algn="l"/>
                <a:tab pos="533558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2200" algn="l"/>
                <a:tab pos="1574800" algn="l"/>
                <a:tab pos="2578100" algn="l"/>
                <a:tab pos="3689350" algn="l"/>
                <a:tab pos="4395788" algn="l"/>
                <a:tab pos="533558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Организационный  раздел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устанавливает  общие  рамки  организации  образовательного процесса, а также механизм реализации компонентов основной образовательной программы.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2200" algn="l"/>
                <a:tab pos="1574800" algn="l"/>
                <a:tab pos="2578100" algn="l"/>
                <a:tab pos="3689350" algn="l"/>
                <a:tab pos="4395788" algn="l"/>
                <a:tab pos="533558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ООП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ООП</Template>
  <TotalTime>29</TotalTime>
  <Words>1304</Words>
  <Application>Microsoft Office PowerPoint</Application>
  <PresentationFormat>Экран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Презентация ООП</vt:lpstr>
      <vt:lpstr>Слайд 1</vt:lpstr>
      <vt:lpstr>Слайд 2</vt:lpstr>
      <vt:lpstr>Цель ООП ДО:</vt:lpstr>
      <vt:lpstr> Задачи:   </vt:lpstr>
      <vt:lpstr>Основные принципы ООП ДО: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Детсад</dc:creator>
  <cp:lastModifiedBy>Lenovo</cp:lastModifiedBy>
  <cp:revision>6</cp:revision>
  <dcterms:created xsi:type="dcterms:W3CDTF">2015-04-08T14:15:13Z</dcterms:created>
  <dcterms:modified xsi:type="dcterms:W3CDTF">2021-06-28T06:04:01Z</dcterms:modified>
</cp:coreProperties>
</file>